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ammersmith One" panose="02010703030501060504" pitchFamily="2" charset="0"/>
      <p:regular r:id="rId12"/>
    </p:embeddedFont>
    <p:embeddedFont>
      <p:font typeface="Touvlo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D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4.svg"/><Relationship Id="rId7" Type="http://schemas.openxmlformats.org/officeDocument/2006/relationships/image" Target="../media/image36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8756" y="2779633"/>
            <a:ext cx="11513478" cy="320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576"/>
              </a:lnSpc>
            </a:pPr>
            <a:r>
              <a:rPr lang="en-US" sz="14697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MiPc Ideal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(Recomendación Pc y Componentes)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184028" y="-187195"/>
            <a:ext cx="5401691" cy="10661390"/>
            <a:chOff x="0" y="0"/>
            <a:chExt cx="1422668" cy="2807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2668" cy="2807938"/>
            </a:xfrm>
            <a:custGeom>
              <a:avLst/>
              <a:gdLst/>
              <a:ahLst/>
              <a:cxnLst/>
              <a:rect l="l" t="t" r="r" b="b"/>
              <a:pathLst>
                <a:path w="1422668" h="2807938">
                  <a:moveTo>
                    <a:pt x="0" y="0"/>
                  </a:moveTo>
                  <a:lnTo>
                    <a:pt x="1422668" y="0"/>
                  </a:lnTo>
                  <a:lnTo>
                    <a:pt x="1422668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94D4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22668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265097" y="3179683"/>
            <a:ext cx="6331273" cy="5352803"/>
          </a:xfrm>
          <a:custGeom>
            <a:avLst/>
            <a:gdLst/>
            <a:ahLst/>
            <a:cxnLst/>
            <a:rect l="l" t="t" r="r" b="b"/>
            <a:pathLst>
              <a:path w="6331273" h="5352803">
                <a:moveTo>
                  <a:pt x="0" y="0"/>
                </a:moveTo>
                <a:lnTo>
                  <a:pt x="6331273" y="0"/>
                </a:lnTo>
                <a:lnTo>
                  <a:pt x="6331273" y="5352804"/>
                </a:lnTo>
                <a:lnTo>
                  <a:pt x="0" y="5352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Freeform 7"/>
          <p:cNvSpPr/>
          <p:nvPr/>
        </p:nvSpPr>
        <p:spPr>
          <a:xfrm rot="5400000">
            <a:off x="1313848" y="6529251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8" name="Freeform 8"/>
          <p:cNvSpPr/>
          <p:nvPr/>
        </p:nvSpPr>
        <p:spPr>
          <a:xfrm rot="-10800000">
            <a:off x="9144000" y="-1264285"/>
            <a:ext cx="1077329" cy="4114800"/>
          </a:xfrm>
          <a:custGeom>
            <a:avLst/>
            <a:gdLst/>
            <a:ahLst/>
            <a:cxnLst/>
            <a:rect l="l" t="t" r="r" b="b"/>
            <a:pathLst>
              <a:path w="1077329" h="4114800">
                <a:moveTo>
                  <a:pt x="0" y="0"/>
                </a:moveTo>
                <a:lnTo>
                  <a:pt x="1077329" y="0"/>
                </a:lnTo>
                <a:lnTo>
                  <a:pt x="1077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8756" y="6648347"/>
            <a:ext cx="9068598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endParaRPr/>
          </a:p>
          <a:p>
            <a:pPr algn="just">
              <a:lnSpc>
                <a:spcPts val="2799"/>
              </a:lnSpc>
            </a:pPr>
            <a:endParaRPr/>
          </a:p>
          <a:p>
            <a:pPr algn="just">
              <a:lnSpc>
                <a:spcPts val="2799"/>
              </a:lnSpc>
            </a:pPr>
            <a:endParaRPr/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Asignatura: CAPSTONE 002D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Docente: Jorge Castro</a:t>
            </a:r>
          </a:p>
          <a:p>
            <a:pPr algn="just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Integrantes: Carlos Saavedra - Cristian Nuñez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4326" y="3345931"/>
            <a:ext cx="20327088" cy="5505781"/>
            <a:chOff x="0" y="0"/>
            <a:chExt cx="5353636" cy="14500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3636" cy="1450082"/>
            </a:xfrm>
            <a:custGeom>
              <a:avLst/>
              <a:gdLst/>
              <a:ahLst/>
              <a:cxnLst/>
              <a:rect l="l" t="t" r="r" b="b"/>
              <a:pathLst>
                <a:path w="5353636" h="1450082">
                  <a:moveTo>
                    <a:pt x="0" y="0"/>
                  </a:moveTo>
                  <a:lnTo>
                    <a:pt x="5353636" y="0"/>
                  </a:lnTo>
                  <a:lnTo>
                    <a:pt x="5353636" y="1450082"/>
                  </a:lnTo>
                  <a:lnTo>
                    <a:pt x="0" y="1450082"/>
                  </a:lnTo>
                  <a:close/>
                </a:path>
              </a:pathLst>
            </a:custGeom>
            <a:solidFill>
              <a:srgbClr val="94D4C4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53636" cy="1488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400000">
            <a:off x="10534073" y="3510457"/>
            <a:ext cx="986062" cy="3766209"/>
          </a:xfrm>
          <a:custGeom>
            <a:avLst/>
            <a:gdLst/>
            <a:ahLst/>
            <a:cxnLst/>
            <a:rect l="l" t="t" r="r" b="b"/>
            <a:pathLst>
              <a:path w="986062" h="3766209">
                <a:moveTo>
                  <a:pt x="0" y="0"/>
                </a:moveTo>
                <a:lnTo>
                  <a:pt x="986062" y="0"/>
                </a:lnTo>
                <a:lnTo>
                  <a:pt x="986062" y="3766209"/>
                </a:lnTo>
                <a:lnTo>
                  <a:pt x="0" y="376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Freeform 6"/>
          <p:cNvSpPr/>
          <p:nvPr/>
        </p:nvSpPr>
        <p:spPr>
          <a:xfrm>
            <a:off x="11539821" y="2043385"/>
            <a:ext cx="6390652" cy="6449282"/>
          </a:xfrm>
          <a:custGeom>
            <a:avLst/>
            <a:gdLst/>
            <a:ahLst/>
            <a:cxnLst/>
            <a:rect l="l" t="t" r="r" b="b"/>
            <a:pathLst>
              <a:path w="6390652" h="6449282">
                <a:moveTo>
                  <a:pt x="0" y="0"/>
                </a:moveTo>
                <a:lnTo>
                  <a:pt x="6390651" y="0"/>
                </a:lnTo>
                <a:lnTo>
                  <a:pt x="6390651" y="6449282"/>
                </a:lnTo>
                <a:lnTo>
                  <a:pt x="0" y="644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10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754409" y="5896602"/>
            <a:ext cx="1077329" cy="4114800"/>
          </a:xfrm>
          <a:custGeom>
            <a:avLst/>
            <a:gdLst/>
            <a:ahLst/>
            <a:cxnLst/>
            <a:rect l="l" t="t" r="r" b="b"/>
            <a:pathLst>
              <a:path w="1077329" h="4114800">
                <a:moveTo>
                  <a:pt x="0" y="0"/>
                </a:moveTo>
                <a:lnTo>
                  <a:pt x="1077330" y="0"/>
                </a:lnTo>
                <a:lnTo>
                  <a:pt x="1077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4123736" y="2505714"/>
            <a:ext cx="6908274" cy="5840632"/>
          </a:xfrm>
          <a:custGeom>
            <a:avLst/>
            <a:gdLst/>
            <a:ahLst/>
            <a:cxnLst/>
            <a:rect l="l" t="t" r="r" b="b"/>
            <a:pathLst>
              <a:path w="6908274" h="5840632">
                <a:moveTo>
                  <a:pt x="0" y="0"/>
                </a:moveTo>
                <a:lnTo>
                  <a:pt x="6908274" y="0"/>
                </a:lnTo>
                <a:lnTo>
                  <a:pt x="6908274" y="5840631"/>
                </a:lnTo>
                <a:lnTo>
                  <a:pt x="0" y="5840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4736435" y="4102889"/>
            <a:ext cx="5908610" cy="178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544"/>
              </a:lnSpc>
              <a:spcBef>
                <a:spcPct val="0"/>
              </a:spcBef>
            </a:pPr>
            <a:r>
              <a:rPr lang="en-US" sz="13149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10655" y="2542897"/>
            <a:ext cx="7641410" cy="148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04"/>
              </a:lnSpc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Contexto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02</a:t>
            </a:r>
          </a:p>
        </p:txBody>
      </p:sp>
      <p:sp>
        <p:nvSpPr>
          <p:cNvPr id="8" name="Freeform 8"/>
          <p:cNvSpPr/>
          <p:nvPr/>
        </p:nvSpPr>
        <p:spPr>
          <a:xfrm>
            <a:off x="1942495" y="2088122"/>
            <a:ext cx="4172487" cy="7475140"/>
          </a:xfrm>
          <a:custGeom>
            <a:avLst/>
            <a:gdLst/>
            <a:ahLst/>
            <a:cxnLst/>
            <a:rect l="l" t="t" r="r" b="b"/>
            <a:pathLst>
              <a:path w="4172487" h="7475140">
                <a:moveTo>
                  <a:pt x="0" y="0"/>
                </a:moveTo>
                <a:lnTo>
                  <a:pt x="4172487" y="0"/>
                </a:lnTo>
                <a:lnTo>
                  <a:pt x="4172487" y="7475139"/>
                </a:lnTo>
                <a:lnTo>
                  <a:pt x="0" y="747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Freeform 9"/>
          <p:cNvSpPr/>
          <p:nvPr/>
        </p:nvSpPr>
        <p:spPr>
          <a:xfrm rot="-5400000">
            <a:off x="16270938" y="474532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0" name="TextBox 10"/>
          <p:cNvSpPr txBox="1"/>
          <p:nvPr/>
        </p:nvSpPr>
        <p:spPr>
          <a:xfrm>
            <a:off x="7026105" y="4311534"/>
            <a:ext cx="8065991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endParaRPr/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Creciente demanda de equipos y componentes para PC adaptados a distintos perfiles de usuarios.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Dificultad de usuarios no especializados para seleccionar componentes compatibles o de buen rendimiento.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Necesidad de contar con un sistema confiable que brinde recomendaciones personalizadas basadas en presupuesto, uso y requerimientos técnicos.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28812" y="-187195"/>
            <a:ext cx="8686223" cy="10661390"/>
            <a:chOff x="0" y="0"/>
            <a:chExt cx="2287729" cy="2807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30" cy="2807938"/>
            </a:xfrm>
            <a:custGeom>
              <a:avLst/>
              <a:gdLst/>
              <a:ahLst/>
              <a:cxnLst/>
              <a:rect l="l" t="t" r="r" b="b"/>
              <a:pathLst>
                <a:path w="2287730" h="2807938">
                  <a:moveTo>
                    <a:pt x="0" y="0"/>
                  </a:moveTo>
                  <a:lnTo>
                    <a:pt x="2287730" y="0"/>
                  </a:lnTo>
                  <a:lnTo>
                    <a:pt x="2287730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DC786D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29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42495" y="3785324"/>
            <a:ext cx="7201505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05"/>
              </a:lnSpc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Problema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42495" y="5585681"/>
            <a:ext cx="7201505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Los usuarios carecen de conocimientos técnicos para elegir componentes adecuados.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Información fragmentada en múltiples fuentes (tiendas, foros, comparadores).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Riesgo de adquirir componentes incompatibles o de bajo rendimiento respecto al uso esperado.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2" name="Freeform 12"/>
          <p:cNvSpPr/>
          <p:nvPr/>
        </p:nvSpPr>
        <p:spPr>
          <a:xfrm rot="-10800000">
            <a:off x="8164054" y="-2151423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>
            <a:off x="11277600" y="2810654"/>
            <a:ext cx="5849505" cy="5881586"/>
          </a:xfrm>
          <a:custGeom>
            <a:avLst/>
            <a:gdLst/>
            <a:ahLst/>
            <a:cxnLst/>
            <a:rect l="l" t="t" r="r" b="b"/>
            <a:pathLst>
              <a:path w="5849505" h="5881586">
                <a:moveTo>
                  <a:pt x="0" y="0"/>
                </a:moveTo>
                <a:lnTo>
                  <a:pt x="5849505" y="0"/>
                </a:lnTo>
                <a:lnTo>
                  <a:pt x="5849505" y="5881586"/>
                </a:lnTo>
                <a:lnTo>
                  <a:pt x="0" y="58815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2363" y="2609509"/>
            <a:ext cx="12150907" cy="1297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9"/>
              </a:lnSpc>
            </a:pPr>
            <a:r>
              <a:rPr lang="en-US" sz="1015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Solución planteada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91015" y="4656666"/>
            <a:ext cx="5108087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Desarrollo de una plataforma web de recomendación de componentes, equipos y servicios de PC.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88431" y="4637616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01</a:t>
            </a:r>
          </a:p>
        </p:txBody>
      </p:sp>
      <p:sp>
        <p:nvSpPr>
          <p:cNvPr id="10" name="Freeform 10"/>
          <p:cNvSpPr/>
          <p:nvPr/>
        </p:nvSpPr>
        <p:spPr>
          <a:xfrm>
            <a:off x="357909" y="7479629"/>
            <a:ext cx="6389404" cy="2125929"/>
          </a:xfrm>
          <a:custGeom>
            <a:avLst/>
            <a:gdLst/>
            <a:ahLst/>
            <a:cxnLst/>
            <a:rect l="l" t="t" r="r" b="b"/>
            <a:pathLst>
              <a:path w="6389404" h="2125929">
                <a:moveTo>
                  <a:pt x="0" y="0"/>
                </a:moveTo>
                <a:lnTo>
                  <a:pt x="6389404" y="0"/>
                </a:lnTo>
                <a:lnTo>
                  <a:pt x="6389404" y="2125929"/>
                </a:lnTo>
                <a:lnTo>
                  <a:pt x="0" y="2125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1" name="TextBox 11"/>
          <p:cNvSpPr txBox="1"/>
          <p:nvPr/>
        </p:nvSpPr>
        <p:spPr>
          <a:xfrm>
            <a:off x="7165504" y="6221410"/>
            <a:ext cx="5976376" cy="265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Diferentes perfiles de usuario: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Administrador: gestión del sistema y base de datos.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Usuario general: búsqueda y recomendaciones personalizadas.</a:t>
            </a:r>
          </a:p>
          <a:p>
            <a:pPr marL="820419" lvl="2" indent="-273473" algn="l">
              <a:lnSpc>
                <a:spcPts val="2659"/>
              </a:lnSpc>
              <a:buFont typeface="Arial"/>
              <a:buChar char="⚬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Ecommerce: visibilidad y promoción de productos mediante suscripción.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62920" y="6202360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 rot="5400000">
            <a:off x="1452522" y="-1543658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-5400000">
            <a:off x="16348699" y="782266"/>
            <a:ext cx="1231678" cy="4704324"/>
          </a:xfrm>
          <a:custGeom>
            <a:avLst/>
            <a:gdLst/>
            <a:ahLst/>
            <a:cxnLst/>
            <a:rect l="l" t="t" r="r" b="b"/>
            <a:pathLst>
              <a:path w="1231678" h="4704324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TextBox 15"/>
          <p:cNvSpPr txBox="1"/>
          <p:nvPr/>
        </p:nvSpPr>
        <p:spPr>
          <a:xfrm>
            <a:off x="12349791" y="4656666"/>
            <a:ext cx="5108087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Integración de un motor de recomendaciones, base de datos actualizada y filtros personalizados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647655" y="4637616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4390" y="4059564"/>
            <a:ext cx="9131652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Objetivo general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28812" y="-187195"/>
            <a:ext cx="8686223" cy="10661390"/>
            <a:chOff x="0" y="0"/>
            <a:chExt cx="2287729" cy="28079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87730" cy="2807938"/>
            </a:xfrm>
            <a:custGeom>
              <a:avLst/>
              <a:gdLst/>
              <a:ahLst/>
              <a:cxnLst/>
              <a:rect l="l" t="t" r="r" b="b"/>
              <a:pathLst>
                <a:path w="2287730" h="2807938">
                  <a:moveTo>
                    <a:pt x="0" y="0"/>
                  </a:moveTo>
                  <a:lnTo>
                    <a:pt x="2287730" y="0"/>
                  </a:lnTo>
                  <a:lnTo>
                    <a:pt x="2287730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DC78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287729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53989" y="6008361"/>
            <a:ext cx="806599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Desarrollar una plataforma web que recomiende equipos, componentes y servicios de PC de acuerdo con las necesidades de distintos perfiles de usuarios, optimizando la búsqueda, compatibilidad y experiencia de selección.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180073" y="2323700"/>
            <a:ext cx="4502502" cy="5826767"/>
          </a:xfrm>
          <a:custGeom>
            <a:avLst/>
            <a:gdLst/>
            <a:ahLst/>
            <a:cxnLst/>
            <a:rect l="l" t="t" r="r" b="b"/>
            <a:pathLst>
              <a:path w="4502502" h="5826767">
                <a:moveTo>
                  <a:pt x="0" y="0"/>
                </a:moveTo>
                <a:lnTo>
                  <a:pt x="4502501" y="0"/>
                </a:lnTo>
                <a:lnTo>
                  <a:pt x="4502501" y="5826767"/>
                </a:lnTo>
                <a:lnTo>
                  <a:pt x="0" y="5826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5400000">
            <a:off x="11012544" y="7093305"/>
            <a:ext cx="1231678" cy="4704324"/>
          </a:xfrm>
          <a:custGeom>
            <a:avLst/>
            <a:gdLst/>
            <a:ahLst/>
            <a:cxnLst/>
            <a:rect l="l" t="t" r="r" b="b"/>
            <a:pathLst>
              <a:path w="1231678" h="4704324">
                <a:moveTo>
                  <a:pt x="0" y="0"/>
                </a:moveTo>
                <a:lnTo>
                  <a:pt x="1231677" y="0"/>
                </a:lnTo>
                <a:lnTo>
                  <a:pt x="1231677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Freeform 14"/>
          <p:cNvSpPr/>
          <p:nvPr/>
        </p:nvSpPr>
        <p:spPr>
          <a:xfrm rot="5400000">
            <a:off x="964016" y="-738631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2"/>
                </a:lnTo>
                <a:lnTo>
                  <a:pt x="0" y="6124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2263" y="-187195"/>
            <a:ext cx="8686223" cy="10661390"/>
            <a:chOff x="0" y="0"/>
            <a:chExt cx="2287729" cy="2807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30" cy="2807938"/>
            </a:xfrm>
            <a:custGeom>
              <a:avLst/>
              <a:gdLst/>
              <a:ahLst/>
              <a:cxnLst/>
              <a:rect l="l" t="t" r="r" b="b"/>
              <a:pathLst>
                <a:path w="2287730" h="2807938">
                  <a:moveTo>
                    <a:pt x="0" y="0"/>
                  </a:moveTo>
                  <a:lnTo>
                    <a:pt x="2287730" y="0"/>
                  </a:lnTo>
                  <a:lnTo>
                    <a:pt x="2287730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EECACA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29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6291" y="2166661"/>
            <a:ext cx="3906848" cy="7091639"/>
          </a:xfrm>
          <a:custGeom>
            <a:avLst/>
            <a:gdLst/>
            <a:ahLst/>
            <a:cxnLst/>
            <a:rect l="l" t="t" r="r" b="b"/>
            <a:pathLst>
              <a:path w="3906848" h="7091639">
                <a:moveTo>
                  <a:pt x="0" y="0"/>
                </a:moveTo>
                <a:lnTo>
                  <a:pt x="3906848" y="0"/>
                </a:lnTo>
                <a:lnTo>
                  <a:pt x="3906848" y="7091639"/>
                </a:lnTo>
                <a:lnTo>
                  <a:pt x="0" y="7091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524893" y="2814226"/>
            <a:ext cx="8734407" cy="23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Objetivos específicos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27478" y="5225534"/>
            <a:ext cx="715423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Implementar un sistema de gestión de usuarios y roles.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24893" y="5206484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01</a:t>
            </a:r>
          </a:p>
        </p:txBody>
      </p:sp>
      <p:sp>
        <p:nvSpPr>
          <p:cNvPr id="14" name="Freeform 14"/>
          <p:cNvSpPr/>
          <p:nvPr/>
        </p:nvSpPr>
        <p:spPr>
          <a:xfrm>
            <a:off x="865166" y="6689057"/>
            <a:ext cx="1077329" cy="4114800"/>
          </a:xfrm>
          <a:custGeom>
            <a:avLst/>
            <a:gdLst/>
            <a:ahLst/>
            <a:cxnLst/>
            <a:rect l="l" t="t" r="r" b="b"/>
            <a:pathLst>
              <a:path w="1077329" h="4114800">
                <a:moveTo>
                  <a:pt x="0" y="0"/>
                </a:moveTo>
                <a:lnTo>
                  <a:pt x="1077329" y="0"/>
                </a:lnTo>
                <a:lnTo>
                  <a:pt x="1077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5" name="Freeform 15"/>
          <p:cNvSpPr/>
          <p:nvPr/>
        </p:nvSpPr>
        <p:spPr>
          <a:xfrm rot="-10800000">
            <a:off x="9227478" y="-3591971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5" y="0"/>
                </a:lnTo>
                <a:lnTo>
                  <a:pt x="979945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9227478" y="5901700"/>
            <a:ext cx="715423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Construir una base de datos con productos y especificaciones actualizadas.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24893" y="5882650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27478" y="6767840"/>
            <a:ext cx="715423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Desarrollar un motor de recomendaciones basado en criterios de compatibilidad, rendimiento y presupuesto.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4893" y="6748790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27478" y="7633980"/>
            <a:ext cx="715423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Diseñar interfaces accesibles y fáciles de usar.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24893" y="7614930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27478" y="8311174"/>
            <a:ext cx="715423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Integrar módulos de administración, búsqueda y suscripción de ecommerce.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24893" y="8292124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27478" y="9177314"/>
            <a:ext cx="7154238" cy="65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Validar el sistema mediante pruebas unitarias, integrales y con usuarios de prueba.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24893" y="9158264"/>
            <a:ext cx="568786" cy="48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4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603441" y="-1026280"/>
            <a:ext cx="1231678" cy="4704324"/>
          </a:xfrm>
          <a:custGeom>
            <a:avLst/>
            <a:gdLst/>
            <a:ahLst/>
            <a:cxnLst/>
            <a:rect l="l" t="t" r="r" b="b"/>
            <a:pathLst>
              <a:path w="1231678" h="4704324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TextBox 3"/>
          <p:cNvSpPr txBox="1"/>
          <p:nvPr/>
        </p:nvSpPr>
        <p:spPr>
          <a:xfrm>
            <a:off x="2519221" y="2159485"/>
            <a:ext cx="13249558" cy="117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Metodología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8" name="Freeform 8"/>
          <p:cNvSpPr/>
          <p:nvPr/>
        </p:nvSpPr>
        <p:spPr>
          <a:xfrm>
            <a:off x="15526171" y="5952808"/>
            <a:ext cx="1231678" cy="4704324"/>
          </a:xfrm>
          <a:custGeom>
            <a:avLst/>
            <a:gdLst/>
            <a:ahLst/>
            <a:cxnLst/>
            <a:rect l="l" t="t" r="r" b="b"/>
            <a:pathLst>
              <a:path w="1231678" h="4704324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9" name="TextBox 9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9280" y="4296092"/>
            <a:ext cx="5108087" cy="1656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Se utilizará una metodología ágil, la cual nos permitirá trabajar de forma iterativa e incremental, adaptándonos a cambios y priorizando la entrega de valor en cada etapa.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93525" y="3620894"/>
            <a:ext cx="3559597" cy="48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Metodología ágil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19280" y="6981818"/>
            <a:ext cx="5108087" cy="232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Levantamiento y análisis de requerimientos.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Diseño de la solución.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Desarrollo de módulos principales.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Pruebas e integración.</a:t>
            </a: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Documentación y cierre.</a:t>
            </a:r>
          </a:p>
          <a:p>
            <a:pPr algn="l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993525" y="6302049"/>
            <a:ext cx="3559597" cy="48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Etapas: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7793" y="4296092"/>
            <a:ext cx="5108087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Se realizarán reuniones semanales de coordinación para revisar avances, asignar tareas y ajustar el plan según necesidades.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61198" y="3620894"/>
            <a:ext cx="2501142" cy="48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Organización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07793" y="6981818"/>
            <a:ext cx="5108087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Ambos integrantes participarán en todas las fases, con responsabilidades específicas y revisión cruzada de código, y documentación para asegurar la calidad del producto final.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000000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861198" y="6302049"/>
            <a:ext cx="2996228" cy="489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Roles: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1065079" y="447057"/>
            <a:ext cx="3187100" cy="4114800"/>
          </a:xfrm>
          <a:custGeom>
            <a:avLst/>
            <a:gdLst/>
            <a:ahLst/>
            <a:cxnLst/>
            <a:rect l="l" t="t" r="r" b="b"/>
            <a:pathLst>
              <a:path w="3187100" h="4114800">
                <a:moveTo>
                  <a:pt x="0" y="0"/>
                </a:moveTo>
                <a:lnTo>
                  <a:pt x="3187100" y="0"/>
                </a:lnTo>
                <a:lnTo>
                  <a:pt x="3187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3" name="Freeform 3"/>
          <p:cNvSpPr/>
          <p:nvPr/>
        </p:nvSpPr>
        <p:spPr>
          <a:xfrm>
            <a:off x="15151872" y="6729774"/>
            <a:ext cx="2715693" cy="2715693"/>
          </a:xfrm>
          <a:custGeom>
            <a:avLst/>
            <a:gdLst/>
            <a:ahLst/>
            <a:cxnLst/>
            <a:rect l="l" t="t" r="r" b="b"/>
            <a:pathLst>
              <a:path w="2715693" h="2715693">
                <a:moveTo>
                  <a:pt x="0" y="0"/>
                </a:moveTo>
                <a:lnTo>
                  <a:pt x="2715693" y="0"/>
                </a:lnTo>
                <a:lnTo>
                  <a:pt x="2715693" y="2715693"/>
                </a:lnTo>
                <a:lnTo>
                  <a:pt x="0" y="2715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4" name="Freeform 4"/>
          <p:cNvSpPr/>
          <p:nvPr/>
        </p:nvSpPr>
        <p:spPr>
          <a:xfrm>
            <a:off x="9879916" y="5586798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0" y="0"/>
                </a:moveTo>
                <a:lnTo>
                  <a:pt x="4077393" y="0"/>
                </a:lnTo>
                <a:lnTo>
                  <a:pt x="40773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-655384" y="-187195"/>
            <a:ext cx="10325957" cy="10661390"/>
            <a:chOff x="0" y="0"/>
            <a:chExt cx="2719594" cy="28079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19593" cy="2807938"/>
            </a:xfrm>
            <a:custGeom>
              <a:avLst/>
              <a:gdLst/>
              <a:ahLst/>
              <a:cxnLst/>
              <a:rect l="l" t="t" r="r" b="b"/>
              <a:pathLst>
                <a:path w="2719593" h="2807938">
                  <a:moveTo>
                    <a:pt x="0" y="0"/>
                  </a:moveTo>
                  <a:lnTo>
                    <a:pt x="2719593" y="0"/>
                  </a:lnTo>
                  <a:lnTo>
                    <a:pt x="2719593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EECAC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19594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46188" y="3906644"/>
            <a:ext cx="8692501" cy="2314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6"/>
              </a:lnSpc>
            </a:pPr>
            <a:r>
              <a:rPr lang="en-US" sz="9379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Stack tecnológico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57370" y="6039008"/>
            <a:ext cx="3167916" cy="20167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Frontend:</a:t>
            </a:r>
          </a:p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Django Templates + CSS + </a:t>
            </a:r>
            <a:r>
              <a:rPr lang="en-US" sz="2862" dirty="0" err="1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Boostrap</a:t>
            </a:r>
            <a:endParaRPr lang="en-US" sz="2862" dirty="0">
              <a:solidFill>
                <a:srgbClr val="000000"/>
              </a:solidFill>
              <a:highlight>
                <a:srgbClr val="94D4C4"/>
              </a:highlight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277828" y="971550"/>
            <a:ext cx="2979386" cy="99409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Backend: Django (Python)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238904" y="1236516"/>
            <a:ext cx="2594366" cy="3463353"/>
          </a:xfrm>
          <a:custGeom>
            <a:avLst/>
            <a:gdLst/>
            <a:ahLst/>
            <a:cxnLst/>
            <a:rect l="l" t="t" r="r" b="b"/>
            <a:pathLst>
              <a:path w="2594366" h="3463353">
                <a:moveTo>
                  <a:pt x="0" y="0"/>
                </a:moveTo>
                <a:lnTo>
                  <a:pt x="2594366" y="0"/>
                </a:lnTo>
                <a:lnTo>
                  <a:pt x="2594366" y="3463353"/>
                </a:lnTo>
                <a:lnTo>
                  <a:pt x="0" y="3463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4" name="TextBox 14"/>
          <p:cNvSpPr txBox="1"/>
          <p:nvPr/>
        </p:nvSpPr>
        <p:spPr>
          <a:xfrm>
            <a:off x="13955034" y="4064193"/>
            <a:ext cx="2715693" cy="990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7"/>
              </a:lnSpc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Base de </a:t>
            </a:r>
            <a:r>
              <a:rPr lang="en-US" sz="2862" dirty="0" err="1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datos</a:t>
            </a: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:</a:t>
            </a:r>
          </a:p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SQLite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1985307" y="5377211"/>
            <a:ext cx="979946" cy="6124661"/>
          </a:xfrm>
          <a:custGeom>
            <a:avLst/>
            <a:gdLst/>
            <a:ahLst/>
            <a:cxnLst/>
            <a:rect l="l" t="t" r="r" b="b"/>
            <a:pathLst>
              <a:path w="979946" h="6124661">
                <a:moveTo>
                  <a:pt x="0" y="0"/>
                </a:moveTo>
                <a:lnTo>
                  <a:pt x="979946" y="0"/>
                </a:lnTo>
                <a:lnTo>
                  <a:pt x="979946" y="6124661"/>
                </a:lnTo>
                <a:lnTo>
                  <a:pt x="0" y="6124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6" name="TextBox 16"/>
          <p:cNvSpPr txBox="1"/>
          <p:nvPr/>
        </p:nvSpPr>
        <p:spPr>
          <a:xfrm>
            <a:off x="12955502" y="6358103"/>
            <a:ext cx="4174534" cy="990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007"/>
              </a:lnSpc>
              <a:spcBef>
                <a:spcPct val="0"/>
              </a:spcBef>
            </a:pP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Control de </a:t>
            </a:r>
            <a:r>
              <a:rPr lang="en-US" sz="2862" dirty="0" err="1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versiones</a:t>
            </a:r>
            <a:r>
              <a:rPr lang="en-US" sz="2862" dirty="0">
                <a:solidFill>
                  <a:srgbClr val="000000"/>
                </a:solidFill>
                <a:highlight>
                  <a:srgbClr val="94D4C4"/>
                </a:highlight>
                <a:latin typeface="Touvlo"/>
                <a:ea typeface="Touvlo"/>
                <a:cs typeface="Touvlo"/>
                <a:sym typeface="Touvlo"/>
              </a:rPr>
              <a:t>: Git/GitHub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481895" y="299163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52093" y="299163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22291" y="299163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2782" y="2085144"/>
            <a:ext cx="19013564" cy="10661390"/>
            <a:chOff x="0" y="0"/>
            <a:chExt cx="5007688" cy="2807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7688" cy="2807938"/>
            </a:xfrm>
            <a:custGeom>
              <a:avLst/>
              <a:gdLst/>
              <a:ahLst/>
              <a:cxnLst/>
              <a:rect l="l" t="t" r="r" b="b"/>
              <a:pathLst>
                <a:path w="5007688" h="2807938">
                  <a:moveTo>
                    <a:pt x="0" y="0"/>
                  </a:moveTo>
                  <a:lnTo>
                    <a:pt x="5007688" y="0"/>
                  </a:lnTo>
                  <a:lnTo>
                    <a:pt x="5007688" y="2807938"/>
                  </a:lnTo>
                  <a:lnTo>
                    <a:pt x="0" y="2807938"/>
                  </a:lnTo>
                  <a:close/>
                </a:path>
              </a:pathLst>
            </a:custGeom>
            <a:solidFill>
              <a:srgbClr val="DC786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s-C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07688" cy="28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909965" y="4235821"/>
            <a:ext cx="8772609" cy="2301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05"/>
              </a:lnSpc>
              <a:spcBef>
                <a:spcPct val="0"/>
              </a:spcBef>
            </a:pPr>
            <a:r>
              <a:rPr lang="en-US" sz="8646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Plan de trabajo propuesto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28382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698581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Video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68779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About 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55015"/>
            <a:ext cx="1827591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00000"/>
                </a:solidFill>
                <a:latin typeface="Touvlo"/>
                <a:ea typeface="Touvlo"/>
                <a:cs typeface="Touvlo"/>
                <a:sym typeface="Touvlo"/>
              </a:rPr>
              <a:t>Thynk Unlimited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30503" y="9378792"/>
            <a:ext cx="1465866" cy="578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0"/>
              </a:lnSpc>
            </a:pPr>
            <a:r>
              <a:rPr lang="en-US" sz="347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09965" y="6819182"/>
            <a:ext cx="7827196" cy="199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Fase 1 (Semanas 1–4): Levantamiento de requerimientos y diseño.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Fase 2 (Semanas 5–15): Desarrollo, iteraciones (sprints), pruebas de calidad y documentación.</a:t>
            </a:r>
          </a:p>
          <a:p>
            <a:pPr marL="410209" lvl="1" indent="-205105" algn="just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Touvlo"/>
                <a:ea typeface="Touvlo"/>
                <a:cs typeface="Touvlo"/>
                <a:sym typeface="Touvlo"/>
              </a:rPr>
              <a:t>Fase 3 (Semanas 16–18): Ajustes finales y defensa.</a:t>
            </a:r>
          </a:p>
          <a:p>
            <a:pPr algn="just">
              <a:lnSpc>
                <a:spcPts val="2659"/>
              </a:lnSpc>
            </a:pPr>
            <a:endParaRPr lang="en-US" sz="1899">
              <a:solidFill>
                <a:srgbClr val="FFFFFF"/>
              </a:solidFill>
              <a:latin typeface="Touvlo"/>
              <a:ea typeface="Touvlo"/>
              <a:cs typeface="Touvlo"/>
              <a:sym typeface="Touvlo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23857" y="2786024"/>
            <a:ext cx="5038000" cy="6143903"/>
          </a:xfrm>
          <a:custGeom>
            <a:avLst/>
            <a:gdLst/>
            <a:ahLst/>
            <a:cxnLst/>
            <a:rect l="l" t="t" r="r" b="b"/>
            <a:pathLst>
              <a:path w="5038000" h="6143903">
                <a:moveTo>
                  <a:pt x="0" y="0"/>
                </a:moveTo>
                <a:lnTo>
                  <a:pt x="5038001" y="0"/>
                </a:lnTo>
                <a:lnTo>
                  <a:pt x="5038001" y="6143903"/>
                </a:lnTo>
                <a:lnTo>
                  <a:pt x="0" y="614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13" name="Freeform 13"/>
          <p:cNvSpPr/>
          <p:nvPr/>
        </p:nvSpPr>
        <p:spPr>
          <a:xfrm rot="-10800000">
            <a:off x="16364692" y="1408179"/>
            <a:ext cx="1231678" cy="4704324"/>
          </a:xfrm>
          <a:custGeom>
            <a:avLst/>
            <a:gdLst/>
            <a:ahLst/>
            <a:cxnLst/>
            <a:rect l="l" t="t" r="r" b="b"/>
            <a:pathLst>
              <a:path w="1231678" h="4704324">
                <a:moveTo>
                  <a:pt x="0" y="0"/>
                </a:moveTo>
                <a:lnTo>
                  <a:pt x="1231678" y="0"/>
                </a:lnTo>
                <a:lnTo>
                  <a:pt x="1231678" y="4704324"/>
                </a:lnTo>
                <a:lnTo>
                  <a:pt x="0" y="47043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542</Words>
  <Application>Microsoft Office PowerPoint</Application>
  <PresentationFormat>Personalizado</PresentationFormat>
  <Paragraphs>116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Hammersmith One</vt:lpstr>
      <vt:lpstr>Calibri</vt:lpstr>
      <vt:lpstr>Touvlo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Mint Illustrative Computer Presentation</dc:title>
  <cp:lastModifiedBy>CRISTIAN RAFAEL NUNEZ PARRA</cp:lastModifiedBy>
  <cp:revision>3</cp:revision>
  <dcterms:created xsi:type="dcterms:W3CDTF">2006-08-16T00:00:00Z</dcterms:created>
  <dcterms:modified xsi:type="dcterms:W3CDTF">2025-09-08T20:38:21Z</dcterms:modified>
  <dc:identifier>DAGyapMZ12E</dc:identifier>
</cp:coreProperties>
</file>